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6"/>
  </p:notesMasterIdLst>
  <p:handoutMasterIdLst>
    <p:handoutMasterId r:id="rId7"/>
  </p:handoutMasterIdLst>
  <p:sldIdLst>
    <p:sldId id="256" r:id="rId3"/>
    <p:sldId id="262" r:id="rId4"/>
    <p:sldId id="260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B9B"/>
    <a:srgbClr val="00A0B1"/>
    <a:srgbClr val="00AE42"/>
    <a:srgbClr val="0032A0"/>
    <a:srgbClr val="3F8F42"/>
    <a:srgbClr val="183977"/>
    <a:srgbClr val="007DA5"/>
    <a:srgbClr val="009579"/>
    <a:srgbClr val="00952C"/>
    <a:srgbClr val="733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22" autoAdjust="0"/>
    <p:restoredTop sz="96327"/>
  </p:normalViewPr>
  <p:slideViewPr>
    <p:cSldViewPr snapToGrid="0">
      <p:cViewPr varScale="1">
        <p:scale>
          <a:sx n="83" d="100"/>
          <a:sy n="83" d="100"/>
        </p:scale>
        <p:origin x="104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AA1AB-CEBF-4A0A-BEFB-C30E2BBC53A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BD3EA-F140-4574-9B3B-5B0EC18716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27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62EF8-A8EF-1E4C-86AA-492FB420B86F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FB7AA-3DD4-0A49-B8E9-DD5BEE4BB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08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tanding on top of a large pipe&#10;&#10;Description automatically generated with low confidence">
            <a:extLst>
              <a:ext uri="{FF2B5EF4-FFF2-40B4-BE49-F238E27FC236}">
                <a16:creationId xmlns:a16="http://schemas.microsoft.com/office/drawing/2014/main" id="{6C404BC0-6516-6C8E-2847-6D634032CE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9" b="30984"/>
          <a:stretch/>
        </p:blipFill>
        <p:spPr>
          <a:xfrm>
            <a:off x="5854559" y="3101777"/>
            <a:ext cx="3288718" cy="153945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723" y="279"/>
            <a:ext cx="5853837" cy="4640948"/>
          </a:xfrm>
          <a:prstGeom prst="rect">
            <a:avLst/>
          </a:prstGeom>
          <a:solidFill>
            <a:srgbClr val="545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198247" y="4732889"/>
            <a:ext cx="7267648" cy="323165"/>
          </a:xfrm>
          <a:prstGeom prst="rect">
            <a:avLst/>
          </a:prstGeom>
          <a:solidFill>
            <a:srgbClr val="00A0B1"/>
          </a:solidFill>
        </p:spPr>
        <p:txBody>
          <a:bodyPr wrap="square" rtlCol="0" anchor="ctr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Advancing Solutions for Resilient and Sustainable Infrastructure and Asset Management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5C86BC-B8C3-0449-A5D7-91DCD760AA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6688" y="697403"/>
            <a:ext cx="4976922" cy="1360114"/>
          </a:xfrm>
          <a:prstGeom prst="rect">
            <a:avLst/>
          </a:prstGeom>
        </p:spPr>
      </p:pic>
      <p:pic>
        <p:nvPicPr>
          <p:cNvPr id="25" name="Picture 24" descr="A picture containing person, indoor, people, group&#10;&#10;Description automatically generated">
            <a:extLst>
              <a:ext uri="{FF2B5EF4-FFF2-40B4-BE49-F238E27FC236}">
                <a16:creationId xmlns:a16="http://schemas.microsoft.com/office/drawing/2014/main" id="{7950F741-2B16-D04F-B7B5-0F38DE9EE0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49" b="16938"/>
          <a:stretch/>
        </p:blipFill>
        <p:spPr>
          <a:xfrm>
            <a:off x="5851304" y="1520537"/>
            <a:ext cx="3296240" cy="1581240"/>
          </a:xfrm>
          <a:prstGeom prst="rect">
            <a:avLst/>
          </a:prstGeom>
        </p:spPr>
      </p:pic>
      <p:pic>
        <p:nvPicPr>
          <p:cNvPr id="3" name="Picture 2" descr="A picture containing sky, outdoor, shore&#10;&#10;Description automatically generated">
            <a:extLst>
              <a:ext uri="{FF2B5EF4-FFF2-40B4-BE49-F238E27FC236}">
                <a16:creationId xmlns:a16="http://schemas.microsoft.com/office/drawing/2014/main" id="{B7A7B245-84CE-5798-91FA-4658C44B8E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71" b="18579"/>
          <a:stretch/>
        </p:blipFill>
        <p:spPr>
          <a:xfrm>
            <a:off x="5854559" y="0"/>
            <a:ext cx="3296240" cy="165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0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8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13996"/>
            <a:ext cx="7886700" cy="311162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3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7626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65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16591-0C5E-7E1D-9CAB-8BB425853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710DDE-2895-F304-4205-E303BE7EF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E7FCA-3BCE-DA4D-9200-E5FF2436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5D916-70F4-5EE8-048B-6EDC6C0C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88B00-B3E7-BCF2-7082-93EF06691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82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6473F-A202-0869-9056-42101E2E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1E836-06E9-8FAA-8011-AB78F40D3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CE4A-9C8C-D117-A054-646184540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E6EFB-F6CA-20DB-8273-64FAC37D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A3EE5-1205-2FF4-BF94-71B469AA6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30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6C2B-B153-D208-C4D2-04089D35D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E5DFC-CCF0-B15D-EFA1-7FC7C4A98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5696EF-BED3-87B6-4817-1CBD5708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8B5A5-1097-5957-9782-A6DEDB1E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E0AFE-32E3-4C04-E34D-C19E56786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8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3688-484E-F017-F081-4937C9A64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8F341-3687-4C53-14DA-75331A284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9C441-692E-7B38-F80A-C7F33399E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3D855-FBEE-2283-455E-AF0B3FDA6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1F895-9955-F86F-CDC8-A4CFE0D8F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BF23E-BB5A-9305-75CB-FD71EEAC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03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DC03E-6FAD-E553-718B-3911294AB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6D9C9-F127-0BE2-70E5-BA918D933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9D6DF-49B6-4004-E9A8-DD6C6AC88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0B68C7-7A97-4AC6-E6F4-D58116B312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470A44-8DA3-5523-F2A9-7EEA7F085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97D4B2-F75E-77C0-9586-B900892DF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9FE72E-60E7-8E1C-EABB-1DE6E5EF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1C6E81-B029-5EB4-C0FD-9813528A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392BE-1924-9ACA-3EFB-4566385CA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37EF9-85D7-FF9D-CF8A-9C60C43E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878A4B-751A-FC3C-59B7-D36A1C3B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E506F-6AF1-727A-ADEF-2A8FCDC7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60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A50111-EE0B-7129-0543-E49AD43E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59B597-9631-1853-F226-9F8EE8F2A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8FFFA-DF79-862F-1496-4F58F15D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869657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245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C6A5D-43C7-1C37-61E8-3169B0D3C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987B2-9598-EB5B-17E1-C83BA46C5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A1D7-DA4D-8615-0BF7-5704BEE52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B5631-FE49-DAF6-476D-17904CBC5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72A86-CEA8-42D0-B723-D8E20686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D2BD4-1551-EC78-764F-6BEAFE7B5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93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175ED-54A4-5AAF-300D-944E313C0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B1E035-9D65-AB51-E548-2E3C622D98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23174B-D75B-0B46-182F-18FC6099E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188F1-CBB7-40BF-7281-ABC2795E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F1DEC-426E-60B2-78E6-ADC0AFA31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6D724-A7C6-738E-5A60-DFB134F97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12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AF095-0538-9D17-8F6A-8955BCF39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74F4F-30CB-0A82-0CF5-B513FBA09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ED0B-60B1-1903-6D0B-3298DFF35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E5288-B4A1-2464-DC18-3748DA16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57457-FD7D-B83C-84F6-6B7867D12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330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D4A939-F9FC-C55B-93F2-6CAD26558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6BEC3-033F-6BDB-6F89-6FFA99AE1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BF14F-51C7-DE99-D3A1-00CCE8E15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B5C61-D209-F110-D927-BE55CE3C1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4A5D0-F4F3-D93C-735F-4F1D76BA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0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092968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252762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8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6715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9219"/>
            <a:ext cx="386715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6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6"/>
            <a:ext cx="3868737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788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8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94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1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1543050"/>
            <a:ext cx="2949575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3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457950" y="4636592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3DB1FE-D645-413A-9F76-E5612570E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4636592"/>
            <a:ext cx="9159108" cy="521208"/>
          </a:xfrm>
          <a:prstGeom prst="rect">
            <a:avLst/>
          </a:prstGeom>
          <a:solidFill>
            <a:srgbClr val="00A0B1"/>
          </a:solidFill>
        </p:spPr>
        <p:txBody>
          <a:bodyPr wrap="square" rtlCol="0" anchor="ctr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Revitalizing Global Underground Utility Infrastructure</a:t>
            </a: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63659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E19A-FC5C-4077-90E3-C56FAABEF625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63659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63659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01A42-D92A-4AF3-93F6-B8C4810B70B0}" type="slidenum">
              <a:rPr lang="en-US" smtClean="0"/>
              <a:t>‹#›</a:t>
            </a:fld>
            <a:endParaRPr lang="en-US"/>
          </a:p>
        </p:txBody>
      </p:sp>
      <p:pic>
        <p:nvPicPr>
          <p:cNvPr id="26" name="Picture 10" descr="http://www124.lunapic.com/editor/working/146169297190477?5762796728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0" b="20588"/>
          <a:stretch/>
        </p:blipFill>
        <p:spPr bwMode="auto">
          <a:xfrm>
            <a:off x="129542" y="4736238"/>
            <a:ext cx="958850" cy="2968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339" y="4674286"/>
            <a:ext cx="373675" cy="433247"/>
          </a:xfrm>
          <a:prstGeom prst="rect">
            <a:avLst/>
          </a:prstGeom>
        </p:spPr>
      </p:pic>
      <p:sp>
        <p:nvSpPr>
          <p:cNvPr id="28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9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75206"/>
            <a:ext cx="7886700" cy="2989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777D0B-5C30-18A3-73D8-71A3E6DB122F}"/>
              </a:ext>
            </a:extLst>
          </p:cNvPr>
          <p:cNvSpPr txBox="1"/>
          <p:nvPr userDrawn="1"/>
        </p:nvSpPr>
        <p:spPr>
          <a:xfrm>
            <a:off x="1198247" y="4721314"/>
            <a:ext cx="7267648" cy="323165"/>
          </a:xfrm>
          <a:prstGeom prst="rect">
            <a:avLst/>
          </a:prstGeom>
          <a:solidFill>
            <a:srgbClr val="00A0B1"/>
          </a:solidFill>
        </p:spPr>
        <p:txBody>
          <a:bodyPr wrap="square" rtlCol="0" anchor="ctr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Advancing Solutions for Resilient and Sustainable Infrastructure and Asset Management</a:t>
            </a:r>
          </a:p>
        </p:txBody>
      </p:sp>
    </p:spTree>
    <p:extLst>
      <p:ext uri="{BB962C8B-B14F-4D97-AF65-F5344CB8AC3E}">
        <p14:creationId xmlns:p14="http://schemas.microsoft.com/office/powerpoint/2010/main" val="19840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F0F290-1CC3-EC0B-BCFA-0465C05E5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4E8BF-EBD6-1CCE-6632-DD1DA8BDB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A793E-E0E4-E931-AE7F-7961B1370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737C-B60A-6B49-9FD9-28A297DBC947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52898-B8B0-C94A-A08B-9AE30E1AB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07D02-BF42-2D90-72EB-CC9228AE90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BEE3-54A0-B740-8A82-794783E81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8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507147" y="2123954"/>
            <a:ext cx="4957763" cy="24480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3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bg1"/>
                </a:solidFill>
              </a:rPr>
              <a:t>Presentation Title: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bg1"/>
                </a:solidFill>
              </a:rPr>
              <a:t>Author: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36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8597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033179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5</Words>
  <Application>Microsoft Office PowerPoint</Application>
  <PresentationFormat>On-screen Show (16:9)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Custodio, Elizabeth</dc:creator>
  <cp:lastModifiedBy>Reid, Susan</cp:lastModifiedBy>
  <cp:revision>69</cp:revision>
  <dcterms:created xsi:type="dcterms:W3CDTF">2016-04-25T13:50:19Z</dcterms:created>
  <dcterms:modified xsi:type="dcterms:W3CDTF">2023-05-05T21:07:52Z</dcterms:modified>
</cp:coreProperties>
</file>